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80" r:id="rId9"/>
    <p:sldId id="279" r:id="rId10"/>
    <p:sldId id="282" r:id="rId11"/>
    <p:sldId id="283" r:id="rId12"/>
    <p:sldId id="273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1829-121F-45E7-8FF0-01132F784788}" type="datetimeFigureOut">
              <a:rPr lang="es-MX" smtClean="0"/>
              <a:pPr/>
              <a:t>26/12/2022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D603-3288-4F76-8A1B-DD38AA7B1A0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1829-121F-45E7-8FF0-01132F784788}" type="datetimeFigureOut">
              <a:rPr lang="es-MX" smtClean="0"/>
              <a:pPr/>
              <a:t>26/12/2022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D603-3288-4F76-8A1B-DD38AA7B1A0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1829-121F-45E7-8FF0-01132F784788}" type="datetimeFigureOut">
              <a:rPr lang="es-MX" smtClean="0"/>
              <a:pPr/>
              <a:t>26/12/2022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D603-3288-4F76-8A1B-DD38AA7B1A0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1829-121F-45E7-8FF0-01132F784788}" type="datetimeFigureOut">
              <a:rPr lang="es-MX" smtClean="0"/>
              <a:pPr/>
              <a:t>26/12/2022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D603-3288-4F76-8A1B-DD38AA7B1A0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1829-121F-45E7-8FF0-01132F784788}" type="datetimeFigureOut">
              <a:rPr lang="es-MX" smtClean="0"/>
              <a:pPr/>
              <a:t>26/12/2022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D603-3288-4F76-8A1B-DD38AA7B1A0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1829-121F-45E7-8FF0-01132F784788}" type="datetimeFigureOut">
              <a:rPr lang="es-MX" smtClean="0"/>
              <a:pPr/>
              <a:t>26/12/2022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D603-3288-4F76-8A1B-DD38AA7B1A0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1829-121F-45E7-8FF0-01132F784788}" type="datetimeFigureOut">
              <a:rPr lang="es-MX" smtClean="0"/>
              <a:pPr/>
              <a:t>26/12/2022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D603-3288-4F76-8A1B-DD38AA7B1A0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1829-121F-45E7-8FF0-01132F784788}" type="datetimeFigureOut">
              <a:rPr lang="es-MX" smtClean="0"/>
              <a:pPr/>
              <a:t>26/12/2022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D603-3288-4F76-8A1B-DD38AA7B1A0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1829-121F-45E7-8FF0-01132F784788}" type="datetimeFigureOut">
              <a:rPr lang="es-MX" smtClean="0"/>
              <a:pPr/>
              <a:t>26/12/2022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D603-3288-4F76-8A1B-DD38AA7B1A0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1829-121F-45E7-8FF0-01132F784788}" type="datetimeFigureOut">
              <a:rPr lang="es-MX" smtClean="0"/>
              <a:pPr/>
              <a:t>26/12/2022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D603-3288-4F76-8A1B-DD38AA7B1A0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1829-121F-45E7-8FF0-01132F784788}" type="datetimeFigureOut">
              <a:rPr lang="es-MX" smtClean="0"/>
              <a:pPr/>
              <a:t>26/12/2022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D603-3288-4F76-8A1B-DD38AA7B1A0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31829-121F-45E7-8FF0-01132F784788}" type="datetimeFigureOut">
              <a:rPr lang="es-MX" smtClean="0"/>
              <a:pPr/>
              <a:t>26/12/2022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7D603-3288-4F76-8A1B-DD38AA7B1A0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3068960"/>
            <a:ext cx="7772400" cy="1470025"/>
          </a:xfrm>
        </p:spPr>
        <p:txBody>
          <a:bodyPr>
            <a:noAutofit/>
          </a:bodyPr>
          <a:lstStyle/>
          <a:p>
            <a:r>
              <a:rPr lang="es-MX" sz="4000" b="1" dirty="0">
                <a:solidFill>
                  <a:schemeClr val="tx2"/>
                </a:solidFill>
              </a:rPr>
              <a:t>MODELO PEDAGÓGICO DE</a:t>
            </a:r>
            <a:br>
              <a:rPr lang="es-MX" sz="4000" b="1" dirty="0">
                <a:solidFill>
                  <a:schemeClr val="tx2"/>
                </a:solidFill>
              </a:rPr>
            </a:br>
            <a:r>
              <a:rPr lang="es-MX" sz="4000" b="1" dirty="0">
                <a:solidFill>
                  <a:schemeClr val="tx2"/>
                </a:solidFill>
              </a:rPr>
              <a:t> AMAPSI A DISTANCIA</a:t>
            </a:r>
            <a:br>
              <a:rPr lang="es-MX" sz="4000" dirty="0"/>
            </a:br>
            <a:br>
              <a:rPr lang="es-MX" sz="4000" dirty="0"/>
            </a:br>
            <a:endParaRPr lang="es-MX" sz="4000" b="1" dirty="0">
              <a:solidFill>
                <a:schemeClr val="tx2"/>
              </a:solidFill>
              <a:latin typeface="Constantia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4797152"/>
            <a:ext cx="7160840" cy="1057672"/>
          </a:xfrm>
        </p:spPr>
        <p:txBody>
          <a:bodyPr>
            <a:normAutofit/>
          </a:bodyPr>
          <a:lstStyle/>
          <a:p>
            <a:pPr algn="r"/>
            <a:r>
              <a:rPr lang="es-MX" sz="25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Dr. Marco Eduardo Murueta Reyes</a:t>
            </a:r>
          </a:p>
        </p:txBody>
      </p:sp>
      <p:pic>
        <p:nvPicPr>
          <p:cNvPr id="4" name="3 Imagen" descr="AMAPSI.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628800"/>
          </a:xfrm>
          <a:prstGeom prst="rect">
            <a:avLst/>
          </a:prstGeom>
        </p:spPr>
      </p:pic>
      <p:pic>
        <p:nvPicPr>
          <p:cNvPr id="5" name="4 Imagen" descr="AMAPSI.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165304"/>
            <a:ext cx="9144000" cy="692696"/>
          </a:xfrm>
          <a:prstGeom prst="rect">
            <a:avLst/>
          </a:prstGeom>
        </p:spPr>
      </p:pic>
      <p:pic>
        <p:nvPicPr>
          <p:cNvPr id="6" name="Imagen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1196752"/>
            <a:ext cx="936104" cy="981870"/>
          </a:xfrm>
          <a:prstGeom prst="rect">
            <a:avLst/>
          </a:prstGeom>
        </p:spPr>
      </p:pic>
      <p:pic>
        <p:nvPicPr>
          <p:cNvPr id="7" name="6 Imagen" descr="AMAPSI.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 flipV="1">
            <a:off x="-3331257" y="3331257"/>
            <a:ext cx="6858000" cy="195486"/>
          </a:xfrm>
          <a:prstGeom prst="rect">
            <a:avLst/>
          </a:prstGeom>
        </p:spPr>
      </p:pic>
      <p:pic>
        <p:nvPicPr>
          <p:cNvPr id="8" name="7 Imagen" descr="AMAPSI.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 flipH="1">
            <a:off x="6461029" y="4168871"/>
            <a:ext cx="5229200" cy="14905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97352"/>
            <a:ext cx="9144000" cy="260648"/>
          </a:xfrm>
          <a:prstGeom prst="rect">
            <a:avLst/>
          </a:prstGeom>
        </p:spPr>
      </p:pic>
      <p:pic>
        <p:nvPicPr>
          <p:cNvPr id="5" name="4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0" y="0"/>
            <a:ext cx="9144000" cy="332656"/>
          </a:xfrm>
          <a:prstGeom prst="rect">
            <a:avLst/>
          </a:prstGeom>
        </p:spPr>
      </p:pic>
      <p:pic>
        <p:nvPicPr>
          <p:cNvPr id="6" name="Imagen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38008"/>
            <a:ext cx="530907" cy="555296"/>
          </a:xfrm>
          <a:prstGeom prst="rect">
            <a:avLst/>
          </a:prstGeom>
        </p:spPr>
      </p:pic>
      <p:pic>
        <p:nvPicPr>
          <p:cNvPr id="8" name="7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617257" y="3331257"/>
            <a:ext cx="6858000" cy="195486"/>
          </a:xfrm>
          <a:prstGeom prst="rect">
            <a:avLst/>
          </a:prstGeom>
        </p:spPr>
      </p:pic>
      <p:pic>
        <p:nvPicPr>
          <p:cNvPr id="9" name="8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3331257" y="3331257"/>
            <a:ext cx="6858000" cy="195486"/>
          </a:xfrm>
          <a:prstGeom prst="rect">
            <a:avLst/>
          </a:prstGeom>
        </p:spPr>
      </p:pic>
      <p:pic>
        <p:nvPicPr>
          <p:cNvPr id="10" name="Picture 2" descr="El Chat en Mood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692696"/>
            <a:ext cx="1872208" cy="18722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10 CuadroTexto"/>
          <p:cNvSpPr txBox="1"/>
          <p:nvPr/>
        </p:nvSpPr>
        <p:spPr>
          <a:xfrm>
            <a:off x="755576" y="1052736"/>
            <a:ext cx="51845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MX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genera un ambiente grupal y una sensación de compañerismo y familiarización muy parecida a la que se tiene en los grupos presenciales.</a:t>
            </a:r>
          </a:p>
          <a:p>
            <a:pPr algn="just">
              <a:buFont typeface="Wingdings" pitchFamily="2" charset="2"/>
              <a:buChar char="ü"/>
            </a:pPr>
            <a:endParaRPr lang="es-MX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683568" y="3140968"/>
            <a:ext cx="691276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MX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Las dos horas de cada semana, el docente las divide en cuatro subtemas, dedicando alrededor de media hora a cada uno para responder preguntas de los alumnos, preguntar aspectos clave o controversiales, aclarar, ampliar, precisar o ejemplificar los conceptos y aspectos prácticos de cada subdivisión temática.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97352"/>
            <a:ext cx="9144000" cy="260648"/>
          </a:xfrm>
          <a:prstGeom prst="rect">
            <a:avLst/>
          </a:prstGeom>
        </p:spPr>
      </p:pic>
      <p:pic>
        <p:nvPicPr>
          <p:cNvPr id="5" name="4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0" y="0"/>
            <a:ext cx="9144000" cy="332656"/>
          </a:xfrm>
          <a:prstGeom prst="rect">
            <a:avLst/>
          </a:prstGeom>
        </p:spPr>
      </p:pic>
      <p:pic>
        <p:nvPicPr>
          <p:cNvPr id="6" name="Imagen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38008"/>
            <a:ext cx="530907" cy="555296"/>
          </a:xfrm>
          <a:prstGeom prst="rect">
            <a:avLst/>
          </a:prstGeom>
        </p:spPr>
      </p:pic>
      <p:pic>
        <p:nvPicPr>
          <p:cNvPr id="8" name="7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617257" y="3331257"/>
            <a:ext cx="6858000" cy="195486"/>
          </a:xfrm>
          <a:prstGeom prst="rect">
            <a:avLst/>
          </a:prstGeom>
        </p:spPr>
      </p:pic>
      <p:pic>
        <p:nvPicPr>
          <p:cNvPr id="9" name="8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3331257" y="3331257"/>
            <a:ext cx="6858000" cy="195486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755576" y="620688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 poner en práctica ese modelo pedagógico, constatamos que los estudiantes de </a:t>
            </a:r>
            <a:r>
              <a:rPr lang="es-MX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Amapsi</a:t>
            </a:r>
            <a:r>
              <a:rPr lang="es-MX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Distancia estaban teniendo una formación mejor a la que estábamos logrando con la versión presencial. </a:t>
            </a:r>
            <a:endParaRPr lang="es-MX" sz="20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5602" name="Picture 2" descr="Educación híbrida: principales características de este model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1772816"/>
            <a:ext cx="4539446" cy="2838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9 CuadroTexto"/>
          <p:cNvSpPr txBox="1"/>
          <p:nvPr/>
        </p:nvSpPr>
        <p:spPr>
          <a:xfrm>
            <a:off x="827584" y="5229200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Decidimos entonces poner a disposición de los estudiantes la combinación de ambas modalidades para una enseñanza híbrida que ha sido mucho mejor.</a:t>
            </a:r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65304"/>
            <a:ext cx="9144000" cy="692696"/>
          </a:xfrm>
          <a:prstGeom prst="rect">
            <a:avLst/>
          </a:prstGeom>
        </p:spPr>
      </p:pic>
      <p:pic>
        <p:nvPicPr>
          <p:cNvPr id="5" name="4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0" y="0"/>
            <a:ext cx="9144000" cy="692696"/>
          </a:xfrm>
          <a:prstGeom prst="rect">
            <a:avLst/>
          </a:prstGeom>
        </p:spPr>
      </p:pic>
      <p:sp>
        <p:nvSpPr>
          <p:cNvPr id="9" name="Marcador de contenido 2"/>
          <p:cNvSpPr>
            <a:spLocks noGrp="1"/>
          </p:cNvSpPr>
          <p:nvPr>
            <p:ph idx="1"/>
          </p:nvPr>
        </p:nvSpPr>
        <p:spPr>
          <a:xfrm>
            <a:off x="323528" y="908720"/>
            <a:ext cx="7272808" cy="53551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anose="03010101010101010101" pitchFamily="66" charset="0"/>
                <a:cs typeface="Calibri" panose="020F0502020204030204" pitchFamily="34" charset="0"/>
              </a:rPr>
              <a:t> ¡GRACIAS!</a:t>
            </a:r>
            <a:endParaRPr lang="es-MX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Handwriting" panose="03010101010101010101" pitchFamily="66" charset="0"/>
              <a:cs typeface="Calibri" panose="020F0502020204030204" pitchFamily="34" charset="0"/>
            </a:endParaRPr>
          </a:p>
          <a:p>
            <a:pPr algn="ctr"/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spcBef>
                <a:spcPct val="0"/>
              </a:spcBef>
              <a:buNone/>
              <a:defRPr/>
            </a:pPr>
            <a:r>
              <a:rPr lang="es-ES_tradn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www.amapsi.org </a:t>
            </a:r>
          </a:p>
          <a:p>
            <a:pPr marL="109728" indent="0" algn="ctr">
              <a:spcBef>
                <a:spcPct val="0"/>
              </a:spcBef>
              <a:buNone/>
              <a:defRPr/>
            </a:pPr>
            <a:r>
              <a:rPr lang="es-ES_tradn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Info@amapsi.org</a:t>
            </a: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</a:t>
            </a:r>
          </a:p>
          <a:p>
            <a:pPr marL="109728" indent="0" algn="ctr">
              <a:spcBef>
                <a:spcPct val="0"/>
              </a:spcBef>
              <a:buNone/>
              <a:defRPr/>
            </a:pPr>
            <a:endParaRPr lang="es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spcBef>
                <a:spcPct val="0"/>
              </a:spcBef>
              <a:buNone/>
              <a:defRPr/>
            </a:pP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Teléfonos: 555341-8012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spcBef>
                <a:spcPct val="0"/>
              </a:spcBef>
              <a:buNone/>
              <a:defRPr/>
            </a:pP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s-E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555341-5039 </a:t>
            </a:r>
            <a:endParaRPr lang="es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/>
          </a:p>
        </p:txBody>
      </p:sp>
      <p:pic>
        <p:nvPicPr>
          <p:cNvPr id="10" name="Imagen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1268760"/>
            <a:ext cx="1728192" cy="180758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97352"/>
            <a:ext cx="9144000" cy="260648"/>
          </a:xfrm>
          <a:prstGeom prst="rect">
            <a:avLst/>
          </a:prstGeom>
        </p:spPr>
      </p:pic>
      <p:pic>
        <p:nvPicPr>
          <p:cNvPr id="5" name="4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0" y="0"/>
            <a:ext cx="9144000" cy="332656"/>
          </a:xfrm>
          <a:prstGeom prst="rect">
            <a:avLst/>
          </a:prstGeom>
        </p:spPr>
      </p:pic>
      <p:pic>
        <p:nvPicPr>
          <p:cNvPr id="6" name="Imagen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38008"/>
            <a:ext cx="530907" cy="555296"/>
          </a:xfrm>
          <a:prstGeom prst="rect">
            <a:avLst/>
          </a:prstGeom>
        </p:spPr>
      </p:pic>
      <p:pic>
        <p:nvPicPr>
          <p:cNvPr id="8" name="7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617257" y="3331257"/>
            <a:ext cx="6858000" cy="195486"/>
          </a:xfrm>
          <a:prstGeom prst="rect">
            <a:avLst/>
          </a:prstGeom>
        </p:spPr>
      </p:pic>
      <p:pic>
        <p:nvPicPr>
          <p:cNvPr id="9" name="8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3331257" y="3331257"/>
            <a:ext cx="6858000" cy="195486"/>
          </a:xfrm>
          <a:prstGeom prst="rect">
            <a:avLst/>
          </a:prstGeom>
        </p:spPr>
      </p:pic>
      <p:sp>
        <p:nvSpPr>
          <p:cNvPr id="12" name="11 CuadroTexto"/>
          <p:cNvSpPr txBox="1"/>
          <p:nvPr/>
        </p:nvSpPr>
        <p:spPr>
          <a:xfrm>
            <a:off x="395536" y="692696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AMAPSI a Distancia</a:t>
            </a: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 algn="ctr"/>
            <a:endParaRPr lang="es-MX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s-MX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Nace en 2010 para impartir por Internet los diplomados y cursos que hacía más de 15 años que solamente tenían versión presencial.</a:t>
            </a:r>
          </a:p>
          <a:p>
            <a:pPr algn="just"/>
            <a:endParaRPr lang="es-MX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endParaRPr lang="es-MX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s-MX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Plataforma </a:t>
            </a:r>
            <a:r>
              <a:rPr lang="es-MX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Moodle</a:t>
            </a:r>
            <a:r>
              <a:rPr lang="es-MX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algn="just"/>
            <a:endParaRPr lang="es-MX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s-MX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utiliza esta plataforma ya que cuenta con una gran cantidad de herramientas didácticas que pueden integrarse sistemáticamente en un modelo pedagógico cuidadoso para garantizar la calidad en los aprendizajes buscados.</a:t>
            </a:r>
          </a:p>
          <a:p>
            <a:pPr algn="just"/>
            <a:endParaRPr lang="es-MX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s-MX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 ésta es posible hacer un diseño semanal para programar una serie de actividades con base en temas y objetivos claramente delimitados. </a:t>
            </a:r>
          </a:p>
        </p:txBody>
      </p:sp>
      <p:pic>
        <p:nvPicPr>
          <p:cNvPr id="3074" name="Picture 2" descr="Moodle: software libre para la gestión del aprendizaje – Ártica – Centro  Cultural Onli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5301208"/>
            <a:ext cx="2396788" cy="1230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97352"/>
            <a:ext cx="9144000" cy="260648"/>
          </a:xfrm>
          <a:prstGeom prst="rect">
            <a:avLst/>
          </a:prstGeom>
        </p:spPr>
      </p:pic>
      <p:pic>
        <p:nvPicPr>
          <p:cNvPr id="5" name="4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0" y="0"/>
            <a:ext cx="9144000" cy="332656"/>
          </a:xfrm>
          <a:prstGeom prst="rect">
            <a:avLst/>
          </a:prstGeom>
        </p:spPr>
      </p:pic>
      <p:pic>
        <p:nvPicPr>
          <p:cNvPr id="6" name="Imagen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38008"/>
            <a:ext cx="530907" cy="555296"/>
          </a:xfrm>
          <a:prstGeom prst="rect">
            <a:avLst/>
          </a:prstGeom>
        </p:spPr>
      </p:pic>
      <p:pic>
        <p:nvPicPr>
          <p:cNvPr id="8" name="7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617257" y="3331257"/>
            <a:ext cx="6858000" cy="195486"/>
          </a:xfrm>
          <a:prstGeom prst="rect">
            <a:avLst/>
          </a:prstGeom>
        </p:spPr>
      </p:pic>
      <p:pic>
        <p:nvPicPr>
          <p:cNvPr id="9" name="8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3331257" y="3331257"/>
            <a:ext cx="6858000" cy="195486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611560" y="836712"/>
            <a:ext cx="77048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Después de presentar el programa del diplomado o curso, con una breve introducción y la explicación de la forma de trabajo, se señalan los objetivos y conceptos generales.</a:t>
            </a:r>
          </a:p>
          <a:p>
            <a:pPr algn="just"/>
            <a:endParaRPr lang="es-MX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s-MX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programación está organizada por semanas para que</a:t>
            </a:r>
            <a:r>
              <a:rPr lang="es-MX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en el horario que prefieran, los estudiantes:</a:t>
            </a:r>
          </a:p>
          <a:p>
            <a:pPr algn="just"/>
            <a:endParaRPr lang="es-MX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cuarentena | Libros online gratis: descarga libremente esta selección | RPP  Noticias"/>
          <p:cNvPicPr>
            <a:picLocks noChangeAspect="1" noChangeArrowheads="1"/>
          </p:cNvPicPr>
          <p:nvPr/>
        </p:nvPicPr>
        <p:blipFill>
          <a:blip r:embed="rId4" cstate="print"/>
          <a:srcRect l="22530" r="19895"/>
          <a:stretch>
            <a:fillRect/>
          </a:stretch>
        </p:blipFill>
        <p:spPr bwMode="auto">
          <a:xfrm>
            <a:off x="5508104" y="3068960"/>
            <a:ext cx="2363767" cy="2304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9 CuadroTexto"/>
          <p:cNvSpPr txBox="1"/>
          <p:nvPr/>
        </p:nvSpPr>
        <p:spPr>
          <a:xfrm>
            <a:off x="755576" y="3284984"/>
            <a:ext cx="446449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lphaLcParenR"/>
            </a:pPr>
            <a:r>
              <a:rPr lang="es-MX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Revisan una lectura menor de 20 páginas diseñada o seleccionada especialmente para el curso</a:t>
            </a:r>
            <a:r>
              <a:rPr lang="es-MX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y, más específicamente, para el tema de la semana, como parte de una secuencia pedagógica de todas las semanas del curso.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97352"/>
            <a:ext cx="9144000" cy="260648"/>
          </a:xfrm>
          <a:prstGeom prst="rect">
            <a:avLst/>
          </a:prstGeom>
        </p:spPr>
      </p:pic>
      <p:pic>
        <p:nvPicPr>
          <p:cNvPr id="5" name="4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0" y="0"/>
            <a:ext cx="9144000" cy="332656"/>
          </a:xfrm>
          <a:prstGeom prst="rect">
            <a:avLst/>
          </a:prstGeom>
        </p:spPr>
      </p:pic>
      <p:pic>
        <p:nvPicPr>
          <p:cNvPr id="6" name="Imagen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38008"/>
            <a:ext cx="530907" cy="555296"/>
          </a:xfrm>
          <a:prstGeom prst="rect">
            <a:avLst/>
          </a:prstGeom>
        </p:spPr>
      </p:pic>
      <p:pic>
        <p:nvPicPr>
          <p:cNvPr id="8" name="7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617257" y="3331257"/>
            <a:ext cx="6858000" cy="195486"/>
          </a:xfrm>
          <a:prstGeom prst="rect">
            <a:avLst/>
          </a:prstGeom>
        </p:spPr>
      </p:pic>
      <p:pic>
        <p:nvPicPr>
          <p:cNvPr id="9" name="8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3331257" y="3331257"/>
            <a:ext cx="6858000" cy="195486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755576" y="1124744"/>
            <a:ext cx="460851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lphaLcParenR" startAt="2"/>
            </a:pPr>
            <a:r>
              <a:rPr lang="es-MX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Repasan una presentación </a:t>
            </a:r>
            <a:r>
              <a:rPr lang="es-MX" sz="2000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power</a:t>
            </a:r>
            <a:r>
              <a:rPr lang="es-MX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MX" sz="2000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point</a:t>
            </a:r>
            <a:r>
              <a:rPr lang="es-MX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diseñada para ilustrar con imágenes y esquemas todos los conceptos y aportaciones que se pueden extraer de la lectura.</a:t>
            </a:r>
          </a:p>
          <a:p>
            <a:pPr marL="342900" indent="-342900" algn="just">
              <a:buFont typeface="+mj-lt"/>
              <a:buAutoNum type="alphaLcParenR" startAt="2"/>
            </a:pPr>
            <a:endParaRPr lang="es-MX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+mj-lt"/>
              <a:buAutoNum type="alphaLcParenR" startAt="2"/>
            </a:pPr>
            <a:endParaRPr lang="es-MX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+mj-lt"/>
              <a:buAutoNum type="alphaLcParenR" startAt="2"/>
            </a:pPr>
            <a:endParaRPr lang="es-MX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+mj-lt"/>
              <a:buAutoNum type="alphaLcParenR" startAt="2"/>
            </a:pPr>
            <a:r>
              <a:rPr lang="es-MX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Observan un video </a:t>
            </a:r>
            <a:r>
              <a:rPr lang="es-MX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 el que se narran o explican experiencias y conceptos que ejemplifican, dan contexto y complementan la lectura.</a:t>
            </a:r>
          </a:p>
          <a:p>
            <a:endParaRPr lang="es-MX" dirty="0"/>
          </a:p>
        </p:txBody>
      </p:sp>
      <p:sp>
        <p:nvSpPr>
          <p:cNvPr id="19458" name="AutoShape 2" descr="Microsoft PowerPoint - CEDIFORMACI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9460" name="AutoShape 4" descr="Microsoft PowerPoint - CEDIFORMACI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9462" name="AutoShape 6" descr="Using Custom Animations and Transitions in PowerPoi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9464" name="AutoShape 8" descr="Using Custom Animations and Transitions in PowerPoi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9466" name="Picture 10" descr="Microsoft PowerPoint 2016 - Review 2016 - PCMag Australia"/>
          <p:cNvPicPr>
            <a:picLocks noChangeAspect="1" noChangeArrowheads="1"/>
          </p:cNvPicPr>
          <p:nvPr/>
        </p:nvPicPr>
        <p:blipFill>
          <a:blip r:embed="rId4" cstate="print"/>
          <a:srcRect l="13568" r="14405"/>
          <a:stretch>
            <a:fillRect/>
          </a:stretch>
        </p:blipFill>
        <p:spPr bwMode="auto">
          <a:xfrm>
            <a:off x="5652120" y="1124744"/>
            <a:ext cx="2160240" cy="1688458"/>
          </a:xfrm>
          <a:prstGeom prst="rect">
            <a:avLst/>
          </a:prstGeom>
          <a:noFill/>
        </p:spPr>
      </p:pic>
      <p:pic>
        <p:nvPicPr>
          <p:cNvPr id="19468" name="Picture 12" descr="How to Make a Viral Real Estate Vide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9" y="3212976"/>
            <a:ext cx="2160240" cy="18890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97352"/>
            <a:ext cx="9144000" cy="260648"/>
          </a:xfrm>
          <a:prstGeom prst="rect">
            <a:avLst/>
          </a:prstGeom>
        </p:spPr>
      </p:pic>
      <p:pic>
        <p:nvPicPr>
          <p:cNvPr id="5" name="4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0" y="0"/>
            <a:ext cx="9144000" cy="332656"/>
          </a:xfrm>
          <a:prstGeom prst="rect">
            <a:avLst/>
          </a:prstGeom>
        </p:spPr>
      </p:pic>
      <p:pic>
        <p:nvPicPr>
          <p:cNvPr id="6" name="Imagen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38008"/>
            <a:ext cx="530907" cy="555296"/>
          </a:xfrm>
          <a:prstGeom prst="rect">
            <a:avLst/>
          </a:prstGeom>
        </p:spPr>
      </p:pic>
      <p:pic>
        <p:nvPicPr>
          <p:cNvPr id="8" name="7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617257" y="3331257"/>
            <a:ext cx="6858000" cy="195486"/>
          </a:xfrm>
          <a:prstGeom prst="rect">
            <a:avLst/>
          </a:prstGeom>
        </p:spPr>
      </p:pic>
      <p:pic>
        <p:nvPicPr>
          <p:cNvPr id="9" name="8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3331257" y="3331257"/>
            <a:ext cx="6858000" cy="195486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611560" y="1052736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lphaLcParenR" startAt="4"/>
            </a:pPr>
            <a:r>
              <a:rPr lang="es-MX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Participan en un foro</a:t>
            </a:r>
            <a:r>
              <a:rPr lang="es-MX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con base en 2 o 3 preguntas del docente diseñadas para provocar la reflexión, la clarificación, el contraste o la controversia estudiantil. Un día antes de concluir la semana, el profesor lee las opiniones en el foro y hace aclaraciones o precisiones antes de emitir </a:t>
            </a:r>
            <a:r>
              <a:rPr lang="es-MX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calificaciones</a:t>
            </a:r>
            <a:r>
              <a:rPr lang="es-MX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para incentivar la actividad en el foro. </a:t>
            </a:r>
          </a:p>
          <a:p>
            <a:pPr marL="342900" indent="-342900" algn="just">
              <a:buFont typeface="+mj-lt"/>
              <a:buAutoNum type="alphaLcParenR" startAt="4"/>
            </a:pPr>
            <a:endParaRPr lang="es-MX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/>
            <a:r>
              <a:rPr lang="es-MX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Las calificaciones de todos los foros tienen un 20% del peso de la calificación final del curso.</a:t>
            </a:r>
          </a:p>
        </p:txBody>
      </p:sp>
      <p:pic>
        <p:nvPicPr>
          <p:cNvPr id="18434" name="Picture 2" descr="Foros y Ponencias"/>
          <p:cNvPicPr>
            <a:picLocks noChangeAspect="1" noChangeArrowheads="1"/>
          </p:cNvPicPr>
          <p:nvPr/>
        </p:nvPicPr>
        <p:blipFill>
          <a:blip r:embed="rId4" cstate="print"/>
          <a:srcRect r="37713"/>
          <a:stretch>
            <a:fillRect/>
          </a:stretch>
        </p:blipFill>
        <p:spPr bwMode="auto">
          <a:xfrm>
            <a:off x="4067944" y="3933056"/>
            <a:ext cx="4248472" cy="158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97352"/>
            <a:ext cx="9144000" cy="260648"/>
          </a:xfrm>
          <a:prstGeom prst="rect">
            <a:avLst/>
          </a:prstGeom>
        </p:spPr>
      </p:pic>
      <p:pic>
        <p:nvPicPr>
          <p:cNvPr id="5" name="4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0" y="0"/>
            <a:ext cx="9144000" cy="332656"/>
          </a:xfrm>
          <a:prstGeom prst="rect">
            <a:avLst/>
          </a:prstGeom>
        </p:spPr>
      </p:pic>
      <p:pic>
        <p:nvPicPr>
          <p:cNvPr id="6" name="Imagen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38008"/>
            <a:ext cx="530907" cy="555296"/>
          </a:xfrm>
          <a:prstGeom prst="rect">
            <a:avLst/>
          </a:prstGeom>
        </p:spPr>
      </p:pic>
      <p:pic>
        <p:nvPicPr>
          <p:cNvPr id="8" name="7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617257" y="3331257"/>
            <a:ext cx="6858000" cy="195486"/>
          </a:xfrm>
          <a:prstGeom prst="rect">
            <a:avLst/>
          </a:prstGeom>
        </p:spPr>
      </p:pic>
      <p:pic>
        <p:nvPicPr>
          <p:cNvPr id="9" name="8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3331257" y="3331257"/>
            <a:ext cx="6858000" cy="195486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539552" y="836712"/>
            <a:ext cx="78488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lphaLcParenR" startAt="5"/>
            </a:pPr>
            <a:r>
              <a:rPr lang="es-MX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Realizan un ejercicio </a:t>
            </a:r>
            <a:r>
              <a:rPr lang="es-MX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 consiste en responder un cuestionario integrado con reactivos de opción múltiple, diseñados y basados exhaustivamente en la lectura de la semana.</a:t>
            </a:r>
          </a:p>
          <a:p>
            <a:pPr marL="342900" indent="-342900" algn="just">
              <a:buFont typeface="+mj-lt"/>
              <a:buAutoNum type="alphaLcParenR" startAt="5"/>
            </a:pPr>
            <a:endParaRPr lang="es-MX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/>
            <a:r>
              <a:rPr lang="es-MX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Cada reactivo solicita al estudiante tomar una decisión práctica o teórica, distinguir un concepto de otros parecidos, elegir una aplicación, una consecuencia, o un ejemplo relacionado con los conceptos leídos. </a:t>
            </a:r>
          </a:p>
          <a:p>
            <a:pPr marL="342900" indent="-342900" algn="just"/>
            <a:r>
              <a:rPr lang="es-MX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342900" indent="-342900" algn="just"/>
            <a:r>
              <a:rPr lang="es-MX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Un estudiante puede verificar de inmediato si su respuesta fue correcta o no y elegir otra hasta encontrar la que sea acertada.</a:t>
            </a:r>
          </a:p>
          <a:p>
            <a:pPr marL="342900" indent="-342900" algn="just"/>
            <a:endParaRPr lang="es-MX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/>
            <a:r>
              <a:rPr lang="es-MX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Asimismo, puede contestar el cuestionario las veces que desee para mejorar la calificación automática alcanzada en los intentos anteriores. En muchos casos, los estudiantes pueden estar con la lectura a mano para comprenderla mejor con base en los reactivos.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97352"/>
            <a:ext cx="9144000" cy="260648"/>
          </a:xfrm>
          <a:prstGeom prst="rect">
            <a:avLst/>
          </a:prstGeom>
        </p:spPr>
      </p:pic>
      <p:pic>
        <p:nvPicPr>
          <p:cNvPr id="5" name="4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0" y="0"/>
            <a:ext cx="9144000" cy="332656"/>
          </a:xfrm>
          <a:prstGeom prst="rect">
            <a:avLst/>
          </a:prstGeom>
        </p:spPr>
      </p:pic>
      <p:pic>
        <p:nvPicPr>
          <p:cNvPr id="6" name="Imagen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38008"/>
            <a:ext cx="530907" cy="555296"/>
          </a:xfrm>
          <a:prstGeom prst="rect">
            <a:avLst/>
          </a:prstGeom>
        </p:spPr>
      </p:pic>
      <p:pic>
        <p:nvPicPr>
          <p:cNvPr id="8" name="7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617257" y="3331257"/>
            <a:ext cx="6858000" cy="195486"/>
          </a:xfrm>
          <a:prstGeom prst="rect">
            <a:avLst/>
          </a:prstGeom>
        </p:spPr>
      </p:pic>
      <p:pic>
        <p:nvPicPr>
          <p:cNvPr id="9" name="8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3331257" y="3331257"/>
            <a:ext cx="6858000" cy="195486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539552" y="692696"/>
            <a:ext cx="784887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lphaLcParenR" startAt="6"/>
            </a:pPr>
            <a:r>
              <a:rPr lang="es-MX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Realizan actividades prácticas que son solicitadas como tareas</a:t>
            </a:r>
            <a:r>
              <a:rPr lang="es-MX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las cuales deben reportar en formatos establecidos para poder ser retroalimentadas y evaluadas por el docente.</a:t>
            </a:r>
          </a:p>
          <a:p>
            <a:pPr marL="342900" indent="-342900" algn="just">
              <a:buFont typeface="+mj-lt"/>
              <a:buAutoNum type="alphaLcParenR" startAt="6"/>
            </a:pPr>
            <a:endParaRPr lang="es-MX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just">
              <a:buFont typeface="+mj-lt"/>
              <a:buAutoNum type="alphaLcParenR" startAt="6"/>
            </a:pPr>
            <a:r>
              <a:rPr lang="es-MX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terminar la semana, se reúnen con el docente y los demás estudiantes durante 2 horas</a:t>
            </a:r>
            <a:r>
              <a:rPr lang="es-MX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en un horario establecido, para aclarar, ampliar, preguntar, complementar, interactuar, lograr consensos y acordar actividades no programadas o modificar las previstas.</a:t>
            </a:r>
          </a:p>
          <a:p>
            <a:endParaRPr lang="es-MX" dirty="0"/>
          </a:p>
        </p:txBody>
      </p:sp>
      <p:pic>
        <p:nvPicPr>
          <p:cNvPr id="21506" name="Picture 2" descr="Cómo dar clases en directo con Moodle y BigBlueButton | Máxima Formación"/>
          <p:cNvPicPr>
            <a:picLocks noChangeAspect="1" noChangeArrowheads="1"/>
          </p:cNvPicPr>
          <p:nvPr/>
        </p:nvPicPr>
        <p:blipFill>
          <a:blip r:embed="rId4" cstate="print"/>
          <a:srcRect t="18861" r="34669" b="15128"/>
          <a:stretch>
            <a:fillRect/>
          </a:stretch>
        </p:blipFill>
        <p:spPr bwMode="auto">
          <a:xfrm>
            <a:off x="1907704" y="3501008"/>
            <a:ext cx="5256584" cy="24948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97352"/>
            <a:ext cx="9144000" cy="260648"/>
          </a:xfrm>
          <a:prstGeom prst="rect">
            <a:avLst/>
          </a:prstGeom>
        </p:spPr>
      </p:pic>
      <p:pic>
        <p:nvPicPr>
          <p:cNvPr id="5" name="4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0" y="0"/>
            <a:ext cx="9144000" cy="332656"/>
          </a:xfrm>
          <a:prstGeom prst="rect">
            <a:avLst/>
          </a:prstGeom>
        </p:spPr>
      </p:pic>
      <p:pic>
        <p:nvPicPr>
          <p:cNvPr id="6" name="Imagen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38008"/>
            <a:ext cx="530907" cy="555296"/>
          </a:xfrm>
          <a:prstGeom prst="rect">
            <a:avLst/>
          </a:prstGeom>
        </p:spPr>
      </p:pic>
      <p:pic>
        <p:nvPicPr>
          <p:cNvPr id="8" name="7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617257" y="3331257"/>
            <a:ext cx="6858000" cy="195486"/>
          </a:xfrm>
          <a:prstGeom prst="rect">
            <a:avLst/>
          </a:prstGeom>
        </p:spPr>
      </p:pic>
      <p:pic>
        <p:nvPicPr>
          <p:cNvPr id="9" name="8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3331257" y="3331257"/>
            <a:ext cx="6858000" cy="195486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539552" y="908720"/>
            <a:ext cx="777686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lphaLcParenR" startAt="8"/>
            </a:pPr>
            <a:r>
              <a:rPr lang="es-MX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Tienen la opción de revisar lecturas, videos o páginas complementarias</a:t>
            </a:r>
            <a:r>
              <a:rPr lang="es-MX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para ampliar o profundizar sobre lo que han aprendido.</a:t>
            </a:r>
          </a:p>
          <a:p>
            <a:pPr marL="457200" indent="-457200" algn="just">
              <a:buFont typeface="+mj-lt"/>
              <a:buAutoNum type="alphaLcParenR" startAt="8"/>
            </a:pPr>
            <a:endParaRPr lang="es-MX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just">
              <a:buFont typeface="+mj-lt"/>
              <a:buAutoNum type="alphaLcParenR" startAt="8"/>
            </a:pPr>
            <a:r>
              <a:rPr lang="es-MX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Conocen</a:t>
            </a:r>
            <a:r>
              <a:rPr lang="es-MX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un chiste, una anécdota, una imagen o datos curiosos relacionados con los temas de la semana.</a:t>
            </a:r>
          </a:p>
          <a:p>
            <a:endParaRPr lang="es-MX" dirty="0"/>
          </a:p>
        </p:txBody>
      </p:sp>
      <p:pic>
        <p:nvPicPr>
          <p:cNvPr id="20482" name="Picture 2" descr="Biblioteca Pública Digital: más de 60.000 libros para leer gratis onli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3212976"/>
            <a:ext cx="4176464" cy="26848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97352"/>
            <a:ext cx="9144000" cy="260648"/>
          </a:xfrm>
          <a:prstGeom prst="rect">
            <a:avLst/>
          </a:prstGeom>
        </p:spPr>
      </p:pic>
      <p:pic>
        <p:nvPicPr>
          <p:cNvPr id="5" name="4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0" y="0"/>
            <a:ext cx="9144000" cy="332656"/>
          </a:xfrm>
          <a:prstGeom prst="rect">
            <a:avLst/>
          </a:prstGeom>
        </p:spPr>
      </p:pic>
      <p:pic>
        <p:nvPicPr>
          <p:cNvPr id="6" name="Imagen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38008"/>
            <a:ext cx="530907" cy="555296"/>
          </a:xfrm>
          <a:prstGeom prst="rect">
            <a:avLst/>
          </a:prstGeom>
        </p:spPr>
      </p:pic>
      <p:pic>
        <p:nvPicPr>
          <p:cNvPr id="8" name="7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617257" y="3331257"/>
            <a:ext cx="6858000" cy="195486"/>
          </a:xfrm>
          <a:prstGeom prst="rect">
            <a:avLst/>
          </a:prstGeom>
        </p:spPr>
      </p:pic>
      <p:pic>
        <p:nvPicPr>
          <p:cNvPr id="9" name="8 Imagen" descr="AMAPSI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3331257" y="3331257"/>
            <a:ext cx="6858000" cy="195486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539552" y="908720"/>
            <a:ext cx="81369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 finalizar el curso:</a:t>
            </a:r>
          </a:p>
          <a:p>
            <a:endParaRPr lang="es-MX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s-MX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Los estudiantes entregan el o los trabajos indicados para ser aprobados y contestan un examen </a:t>
            </a:r>
            <a:r>
              <a:rPr lang="es-MX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final</a:t>
            </a:r>
            <a:r>
              <a:rPr lang="es-MX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integrado con una muestra de los reactivos de los ejercicios-cuestionario.</a:t>
            </a:r>
          </a:p>
          <a:p>
            <a:pPr algn="just">
              <a:buFont typeface="Wingdings" pitchFamily="2" charset="2"/>
              <a:buChar char="ü"/>
            </a:pPr>
            <a:endParaRPr lang="es-MX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s-MX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Tienen tres oportunidades para mejorar su calificación y, si lo solicitan, puede ampliarse dicho número de oportunidades hasta lograr una calificación satisfactoria.</a:t>
            </a:r>
          </a:p>
          <a:p>
            <a:pPr algn="just">
              <a:buFont typeface="Wingdings" pitchFamily="2" charset="2"/>
              <a:buChar char="ü"/>
            </a:pPr>
            <a:endParaRPr lang="es-MX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s-MX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 profesor retroalimenta, evalúa y califica el trabajo entregado por cada estudiante.</a:t>
            </a:r>
            <a:endParaRPr lang="es-MX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484" name="AutoShape 4" descr="Final de curso - OrientaNo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0486" name="AutoShape 6" descr="Final de curso - OrientaNo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0488" name="AutoShape 8" descr="Final de curso - OrientaNo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490" name="Picture 10" descr="Final de curso - OrientaNova"/>
          <p:cNvPicPr>
            <a:picLocks noChangeAspect="1" noChangeArrowheads="1"/>
          </p:cNvPicPr>
          <p:nvPr/>
        </p:nvPicPr>
        <p:blipFill>
          <a:blip r:embed="rId4" cstate="print"/>
          <a:srcRect b="44042"/>
          <a:stretch>
            <a:fillRect/>
          </a:stretch>
        </p:blipFill>
        <p:spPr bwMode="auto">
          <a:xfrm>
            <a:off x="5076056" y="4725144"/>
            <a:ext cx="3528392" cy="1224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788</Words>
  <Application>Microsoft Office PowerPoint</Application>
  <PresentationFormat>Presentación en pantalla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Constantia</vt:lpstr>
      <vt:lpstr>Lucida Handwriting</vt:lpstr>
      <vt:lpstr>Wingdings</vt:lpstr>
      <vt:lpstr>Tema de Office</vt:lpstr>
      <vt:lpstr>MODELO PEDAGÓGICO DE  AMAPSI A DISTANCIA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significado vivo de la muerte: psicoterapia de la praxis en procesos de duelo</dc:title>
  <dc:creator>SONY</dc:creator>
  <cp:lastModifiedBy>Marco Eduardo Murueta</cp:lastModifiedBy>
  <cp:revision>138</cp:revision>
  <dcterms:created xsi:type="dcterms:W3CDTF">2020-08-03T18:11:18Z</dcterms:created>
  <dcterms:modified xsi:type="dcterms:W3CDTF">2022-12-26T21:06:04Z</dcterms:modified>
</cp:coreProperties>
</file>